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866" r:id="rId1"/>
  </p:sldMasterIdLst>
  <p:notesMasterIdLst>
    <p:notesMasterId r:id="rId31"/>
  </p:notesMasterIdLst>
  <p:sldIdLst>
    <p:sldId id="436" r:id="rId2"/>
    <p:sldId id="468" r:id="rId3"/>
    <p:sldId id="496" r:id="rId4"/>
    <p:sldId id="498" r:id="rId5"/>
    <p:sldId id="503" r:id="rId6"/>
    <p:sldId id="504" r:id="rId7"/>
    <p:sldId id="505" r:id="rId8"/>
    <p:sldId id="506" r:id="rId9"/>
    <p:sldId id="507" r:id="rId10"/>
    <p:sldId id="475" r:id="rId11"/>
    <p:sldId id="508" r:id="rId12"/>
    <p:sldId id="477" r:id="rId13"/>
    <p:sldId id="478" r:id="rId14"/>
    <p:sldId id="479" r:id="rId15"/>
    <p:sldId id="509" r:id="rId16"/>
    <p:sldId id="510" r:id="rId17"/>
    <p:sldId id="484" r:id="rId18"/>
    <p:sldId id="483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501" r:id="rId30"/>
  </p:sldIdLst>
  <p:sldSz cx="12192000" cy="6858000"/>
  <p:notesSz cx="6858000" cy="9144000"/>
  <p:embeddedFontLst>
    <p:embeddedFont>
      <p:font typeface="Corbel" panose="020B0503020204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3063A-008A-4034-8CAE-1D845C106BEB}">
          <p14:sldIdLst>
            <p14:sldId id="436"/>
            <p14:sldId id="468"/>
            <p14:sldId id="496"/>
            <p14:sldId id="498"/>
            <p14:sldId id="503"/>
            <p14:sldId id="504"/>
            <p14:sldId id="505"/>
            <p14:sldId id="506"/>
            <p14:sldId id="507"/>
            <p14:sldId id="475"/>
            <p14:sldId id="508"/>
            <p14:sldId id="477"/>
            <p14:sldId id="478"/>
            <p14:sldId id="479"/>
            <p14:sldId id="509"/>
            <p14:sldId id="510"/>
            <p14:sldId id="484"/>
            <p14:sldId id="483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2nPUIwOpuIDpwPon+spdqqlu3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5182" autoAdjust="0"/>
  </p:normalViewPr>
  <p:slideViewPr>
    <p:cSldViewPr snapToGrid="0">
      <p:cViewPr varScale="1">
        <p:scale>
          <a:sx n="125" d="100"/>
          <a:sy n="125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48C8D-0B94-42B7-986E-9FD9E0D6EE8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6F30029-A321-455C-B176-4C799E4462CB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Циљ студије је био да се обради употреба 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наменски додате микропластике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производима</a:t>
          </a:r>
          <a:r>
            <a:rPr lang="sr-Cyrl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смешама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 посебним нагласком на: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3B7A5-E7A1-47D9-9D69-C753FDF5EB9D}" type="parTrans" cxnId="{9CF8AB64-35B1-45EC-9E6F-3C053F742584}">
      <dgm:prSet/>
      <dgm:spPr/>
      <dgm:t>
        <a:bodyPr/>
        <a:lstStyle/>
        <a:p>
          <a:endParaRPr lang="en-US"/>
        </a:p>
      </dgm:t>
    </dgm:pt>
    <dgm:pt modelId="{0E15CE61-6B50-4434-9B88-404C3F50D04B}" type="sibTrans" cxnId="{9CF8AB64-35B1-45EC-9E6F-3C053F742584}">
      <dgm:prSet/>
      <dgm:spPr/>
      <dgm:t>
        <a:bodyPr/>
        <a:lstStyle/>
        <a:p>
          <a:endParaRPr lang="en-US"/>
        </a:p>
      </dgm:t>
    </dgm:pt>
    <dgm:pt modelId="{49932A83-FD4B-445F-AFE1-2A29F2C3DEA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микроперле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које се састоје од конвенционалне пластике (што подразумева синтетичке полимере који попримају чврсти облик на собној температури у окружењу</a:t>
          </a:r>
          <a:r>
            <a:rPr lang="sr-Latn-R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098B4-E0DF-4A23-BD51-DC4F609D27EE}" type="parTrans" cxnId="{C16AB65A-3797-40A2-A0ED-707CA2F2E71D}">
      <dgm:prSet/>
      <dgm:spPr/>
      <dgm:t>
        <a:bodyPr/>
        <a:lstStyle/>
        <a:p>
          <a:endParaRPr lang="en-US"/>
        </a:p>
      </dgm:t>
    </dgm:pt>
    <dgm:pt modelId="{6EE34F64-456B-4597-9345-6C096E1CB9C4}" type="sibTrans" cxnId="{C16AB65A-3797-40A2-A0ED-707CA2F2E71D}">
      <dgm:prSet/>
      <dgm:spPr/>
      <dgm:t>
        <a:bodyPr/>
        <a:lstStyle/>
        <a:p>
          <a:endParaRPr lang="en-US"/>
        </a:p>
      </dgm:t>
    </dgm:pt>
    <dgm:pt modelId="{F3427517-1822-4ECA-B092-0B6E5EBBA22B}" type="pres">
      <dgm:prSet presAssocID="{67D48C8D-0B94-42B7-986E-9FD9E0D6EE80}" presName="vert0" presStyleCnt="0">
        <dgm:presLayoutVars>
          <dgm:dir/>
          <dgm:animOne val="branch"/>
          <dgm:animLvl val="lvl"/>
        </dgm:presLayoutVars>
      </dgm:prSet>
      <dgm:spPr/>
    </dgm:pt>
    <dgm:pt modelId="{76B86140-0AF2-479A-8D9D-57A3A6A8694A}" type="pres">
      <dgm:prSet presAssocID="{46F30029-A321-455C-B176-4C799E4462CB}" presName="thickLine" presStyleLbl="alignNode1" presStyleIdx="0" presStyleCnt="2" custLinFactNeighborX="449" custLinFactNeighborY="-2690"/>
      <dgm:spPr/>
    </dgm:pt>
    <dgm:pt modelId="{9C707D9A-3FF6-48DB-9466-DDF75BD1E9B9}" type="pres">
      <dgm:prSet presAssocID="{46F30029-A321-455C-B176-4C799E4462CB}" presName="horz1" presStyleCnt="0"/>
      <dgm:spPr/>
    </dgm:pt>
    <dgm:pt modelId="{A7FECD14-7157-4973-AEA2-C862DECD965C}" type="pres">
      <dgm:prSet presAssocID="{46F30029-A321-455C-B176-4C799E4462CB}" presName="tx1" presStyleLbl="revTx" presStyleIdx="0" presStyleCnt="2"/>
      <dgm:spPr/>
    </dgm:pt>
    <dgm:pt modelId="{8F365317-879C-4012-B339-575F26E65A39}" type="pres">
      <dgm:prSet presAssocID="{46F30029-A321-455C-B176-4C799E4462CB}" presName="vert1" presStyleCnt="0"/>
      <dgm:spPr/>
    </dgm:pt>
    <dgm:pt modelId="{C90D9665-AC46-4531-A4F1-732035A87DF4}" type="pres">
      <dgm:prSet presAssocID="{49932A83-FD4B-445F-AFE1-2A29F2C3DEAF}" presName="thickLine" presStyleLbl="alignNode1" presStyleIdx="1" presStyleCnt="2"/>
      <dgm:spPr/>
    </dgm:pt>
    <dgm:pt modelId="{1F2A925A-5F74-4494-B1C5-56F55FF80ADF}" type="pres">
      <dgm:prSet presAssocID="{49932A83-FD4B-445F-AFE1-2A29F2C3DEAF}" presName="horz1" presStyleCnt="0"/>
      <dgm:spPr/>
    </dgm:pt>
    <dgm:pt modelId="{6EF05E40-C7E7-43A8-B976-B57F46B27CEF}" type="pres">
      <dgm:prSet presAssocID="{49932A83-FD4B-445F-AFE1-2A29F2C3DEAF}" presName="tx1" presStyleLbl="revTx" presStyleIdx="1" presStyleCnt="2"/>
      <dgm:spPr/>
    </dgm:pt>
    <dgm:pt modelId="{0D1CBCF3-BBF6-41C5-AA3F-9CEDDFA66187}" type="pres">
      <dgm:prSet presAssocID="{49932A83-FD4B-445F-AFE1-2A29F2C3DEAF}" presName="vert1" presStyleCnt="0"/>
      <dgm:spPr/>
    </dgm:pt>
  </dgm:ptLst>
  <dgm:cxnLst>
    <dgm:cxn modelId="{248D0D2D-595E-454D-86B2-65B80B9EB7C9}" type="presOf" srcId="{67D48C8D-0B94-42B7-986E-9FD9E0D6EE80}" destId="{F3427517-1822-4ECA-B092-0B6E5EBBA22B}" srcOrd="0" destOrd="0" presId="urn:microsoft.com/office/officeart/2008/layout/LinedList"/>
    <dgm:cxn modelId="{9CF8AB64-35B1-45EC-9E6F-3C053F742584}" srcId="{67D48C8D-0B94-42B7-986E-9FD9E0D6EE80}" destId="{46F30029-A321-455C-B176-4C799E4462CB}" srcOrd="0" destOrd="0" parTransId="{81A3B7A5-E7A1-47D9-9D69-C753FDF5EB9D}" sibTransId="{0E15CE61-6B50-4434-9B88-404C3F50D04B}"/>
    <dgm:cxn modelId="{C16AB65A-3797-40A2-A0ED-707CA2F2E71D}" srcId="{67D48C8D-0B94-42B7-986E-9FD9E0D6EE80}" destId="{49932A83-FD4B-445F-AFE1-2A29F2C3DEAF}" srcOrd="1" destOrd="0" parTransId="{1B3098B4-E0DF-4A23-BD51-DC4F609D27EE}" sibTransId="{6EE34F64-456B-4597-9345-6C096E1CB9C4}"/>
    <dgm:cxn modelId="{68956F9D-1065-4BDD-9AF8-548F48CC9429}" type="presOf" srcId="{46F30029-A321-455C-B176-4C799E4462CB}" destId="{A7FECD14-7157-4973-AEA2-C862DECD965C}" srcOrd="0" destOrd="0" presId="urn:microsoft.com/office/officeart/2008/layout/LinedList"/>
    <dgm:cxn modelId="{49C4C9FE-1F32-4BF9-B78A-E6FF59C9F478}" type="presOf" srcId="{49932A83-FD4B-445F-AFE1-2A29F2C3DEAF}" destId="{6EF05E40-C7E7-43A8-B976-B57F46B27CEF}" srcOrd="0" destOrd="0" presId="urn:microsoft.com/office/officeart/2008/layout/LinedList"/>
    <dgm:cxn modelId="{9BCBB30F-731F-4186-81AF-3C03CB9ABAE7}" type="presParOf" srcId="{F3427517-1822-4ECA-B092-0B6E5EBBA22B}" destId="{76B86140-0AF2-479A-8D9D-57A3A6A8694A}" srcOrd="0" destOrd="0" presId="urn:microsoft.com/office/officeart/2008/layout/LinedList"/>
    <dgm:cxn modelId="{089A01F8-8B80-4C69-BEC2-8754D0CE62B1}" type="presParOf" srcId="{F3427517-1822-4ECA-B092-0B6E5EBBA22B}" destId="{9C707D9A-3FF6-48DB-9466-DDF75BD1E9B9}" srcOrd="1" destOrd="0" presId="urn:microsoft.com/office/officeart/2008/layout/LinedList"/>
    <dgm:cxn modelId="{DB98C833-E516-410F-8053-43269BAEBFE3}" type="presParOf" srcId="{9C707D9A-3FF6-48DB-9466-DDF75BD1E9B9}" destId="{A7FECD14-7157-4973-AEA2-C862DECD965C}" srcOrd="0" destOrd="0" presId="urn:microsoft.com/office/officeart/2008/layout/LinedList"/>
    <dgm:cxn modelId="{5FC6972E-5066-45C1-87E6-6566C87AB0B5}" type="presParOf" srcId="{9C707D9A-3FF6-48DB-9466-DDF75BD1E9B9}" destId="{8F365317-879C-4012-B339-575F26E65A39}" srcOrd="1" destOrd="0" presId="urn:microsoft.com/office/officeart/2008/layout/LinedList"/>
    <dgm:cxn modelId="{6ED9CF93-0C07-4D62-9A58-5A42FD2F33A4}" type="presParOf" srcId="{F3427517-1822-4ECA-B092-0B6E5EBBA22B}" destId="{C90D9665-AC46-4531-A4F1-732035A87DF4}" srcOrd="2" destOrd="0" presId="urn:microsoft.com/office/officeart/2008/layout/LinedList"/>
    <dgm:cxn modelId="{EF6A6674-C669-4413-958F-B13B71F51AE7}" type="presParOf" srcId="{F3427517-1822-4ECA-B092-0B6E5EBBA22B}" destId="{1F2A925A-5F74-4494-B1C5-56F55FF80ADF}" srcOrd="3" destOrd="0" presId="urn:microsoft.com/office/officeart/2008/layout/LinedList"/>
    <dgm:cxn modelId="{36D87886-289E-4CD4-A67D-9473B2493D13}" type="presParOf" srcId="{1F2A925A-5F74-4494-B1C5-56F55FF80ADF}" destId="{6EF05E40-C7E7-43A8-B976-B57F46B27CEF}" srcOrd="0" destOrd="0" presId="urn:microsoft.com/office/officeart/2008/layout/LinedList"/>
    <dgm:cxn modelId="{E5324926-466A-4175-AD97-B9BA757C72C0}" type="presParOf" srcId="{1F2A925A-5F74-4494-B1C5-56F55FF80ADF}" destId="{0D1CBCF3-BBF6-41C5-AA3F-9CEDDFA661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D48C8D-0B94-42B7-986E-9FD9E0D6EE8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6F30029-A321-455C-B176-4C799E4462CB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Односи се на мале, обично микроскопске, чврсте честице направљене од синтетичког полимера. 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Ове честице су перзистентне у животној средини јер су веома отпорне на (био)</a:t>
          </a:r>
          <a:r>
            <a: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деградацију.</a:t>
          </a:r>
          <a:b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3B7A5-E7A1-47D9-9D69-C753FDF5EB9D}" type="parTrans" cxnId="{9CF8AB64-35B1-45EC-9E6F-3C053F742584}">
      <dgm:prSet/>
      <dgm:spPr/>
      <dgm:t>
        <a:bodyPr/>
        <a:lstStyle/>
        <a:p>
          <a:endParaRPr lang="en-US"/>
        </a:p>
      </dgm:t>
    </dgm:pt>
    <dgm:pt modelId="{0E15CE61-6B50-4434-9B88-404C3F50D04B}" type="sibTrans" cxnId="{9CF8AB64-35B1-45EC-9E6F-3C053F742584}">
      <dgm:prSet/>
      <dgm:spPr/>
      <dgm:t>
        <a:bodyPr/>
        <a:lstStyle/>
        <a:p>
          <a:endParaRPr lang="en-US"/>
        </a:p>
      </dgm:t>
    </dgm:pt>
    <dgm:pt modelId="{49932A83-FD4B-445F-AFE1-2A29F2C3DEAF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Микропластика која се производи и користи у многим смешама које се стављају на тржиште назива се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наменски додата.</a:t>
          </a:r>
          <a:endParaRPr lang="en-US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098B4-E0DF-4A23-BD51-DC4F609D27EE}" type="parTrans" cxnId="{C16AB65A-3797-40A2-A0ED-707CA2F2E71D}">
      <dgm:prSet/>
      <dgm:spPr/>
      <dgm:t>
        <a:bodyPr/>
        <a:lstStyle/>
        <a:p>
          <a:endParaRPr lang="en-US"/>
        </a:p>
      </dgm:t>
    </dgm:pt>
    <dgm:pt modelId="{6EE34F64-456B-4597-9345-6C096E1CB9C4}" type="sibTrans" cxnId="{C16AB65A-3797-40A2-A0ED-707CA2F2E71D}">
      <dgm:prSet/>
      <dgm:spPr/>
      <dgm:t>
        <a:bodyPr/>
        <a:lstStyle/>
        <a:p>
          <a:endParaRPr lang="en-US"/>
        </a:p>
      </dgm:t>
    </dgm:pt>
    <dgm:pt modelId="{F3427517-1822-4ECA-B092-0B6E5EBBA22B}" type="pres">
      <dgm:prSet presAssocID="{67D48C8D-0B94-42B7-986E-9FD9E0D6EE80}" presName="vert0" presStyleCnt="0">
        <dgm:presLayoutVars>
          <dgm:dir/>
          <dgm:animOne val="branch"/>
          <dgm:animLvl val="lvl"/>
        </dgm:presLayoutVars>
      </dgm:prSet>
      <dgm:spPr/>
    </dgm:pt>
    <dgm:pt modelId="{76B86140-0AF2-479A-8D9D-57A3A6A8694A}" type="pres">
      <dgm:prSet presAssocID="{46F30029-A321-455C-B176-4C799E4462CB}" presName="thickLine" presStyleLbl="alignNode1" presStyleIdx="0" presStyleCnt="2"/>
      <dgm:spPr/>
    </dgm:pt>
    <dgm:pt modelId="{9C707D9A-3FF6-48DB-9466-DDF75BD1E9B9}" type="pres">
      <dgm:prSet presAssocID="{46F30029-A321-455C-B176-4C799E4462CB}" presName="horz1" presStyleCnt="0"/>
      <dgm:spPr/>
    </dgm:pt>
    <dgm:pt modelId="{A7FECD14-7157-4973-AEA2-C862DECD965C}" type="pres">
      <dgm:prSet presAssocID="{46F30029-A321-455C-B176-4C799E4462CB}" presName="tx1" presStyleLbl="revTx" presStyleIdx="0" presStyleCnt="2"/>
      <dgm:spPr/>
    </dgm:pt>
    <dgm:pt modelId="{8F365317-879C-4012-B339-575F26E65A39}" type="pres">
      <dgm:prSet presAssocID="{46F30029-A321-455C-B176-4C799E4462CB}" presName="vert1" presStyleCnt="0"/>
      <dgm:spPr/>
    </dgm:pt>
    <dgm:pt modelId="{C90D9665-AC46-4531-A4F1-732035A87DF4}" type="pres">
      <dgm:prSet presAssocID="{49932A83-FD4B-445F-AFE1-2A29F2C3DEAF}" presName="thickLine" presStyleLbl="alignNode1" presStyleIdx="1" presStyleCnt="2"/>
      <dgm:spPr/>
    </dgm:pt>
    <dgm:pt modelId="{1F2A925A-5F74-4494-B1C5-56F55FF80ADF}" type="pres">
      <dgm:prSet presAssocID="{49932A83-FD4B-445F-AFE1-2A29F2C3DEAF}" presName="horz1" presStyleCnt="0"/>
      <dgm:spPr/>
    </dgm:pt>
    <dgm:pt modelId="{6EF05E40-C7E7-43A8-B976-B57F46B27CEF}" type="pres">
      <dgm:prSet presAssocID="{49932A83-FD4B-445F-AFE1-2A29F2C3DEAF}" presName="tx1" presStyleLbl="revTx" presStyleIdx="1" presStyleCnt="2"/>
      <dgm:spPr/>
    </dgm:pt>
    <dgm:pt modelId="{0D1CBCF3-BBF6-41C5-AA3F-9CEDDFA66187}" type="pres">
      <dgm:prSet presAssocID="{49932A83-FD4B-445F-AFE1-2A29F2C3DEAF}" presName="vert1" presStyleCnt="0"/>
      <dgm:spPr/>
    </dgm:pt>
  </dgm:ptLst>
  <dgm:cxnLst>
    <dgm:cxn modelId="{248D0D2D-595E-454D-86B2-65B80B9EB7C9}" type="presOf" srcId="{67D48C8D-0B94-42B7-986E-9FD9E0D6EE80}" destId="{F3427517-1822-4ECA-B092-0B6E5EBBA22B}" srcOrd="0" destOrd="0" presId="urn:microsoft.com/office/officeart/2008/layout/LinedList"/>
    <dgm:cxn modelId="{9CF8AB64-35B1-45EC-9E6F-3C053F742584}" srcId="{67D48C8D-0B94-42B7-986E-9FD9E0D6EE80}" destId="{46F30029-A321-455C-B176-4C799E4462CB}" srcOrd="0" destOrd="0" parTransId="{81A3B7A5-E7A1-47D9-9D69-C753FDF5EB9D}" sibTransId="{0E15CE61-6B50-4434-9B88-404C3F50D04B}"/>
    <dgm:cxn modelId="{C16AB65A-3797-40A2-A0ED-707CA2F2E71D}" srcId="{67D48C8D-0B94-42B7-986E-9FD9E0D6EE80}" destId="{49932A83-FD4B-445F-AFE1-2A29F2C3DEAF}" srcOrd="1" destOrd="0" parTransId="{1B3098B4-E0DF-4A23-BD51-DC4F609D27EE}" sibTransId="{6EE34F64-456B-4597-9345-6C096E1CB9C4}"/>
    <dgm:cxn modelId="{68956F9D-1065-4BDD-9AF8-548F48CC9429}" type="presOf" srcId="{46F30029-A321-455C-B176-4C799E4462CB}" destId="{A7FECD14-7157-4973-AEA2-C862DECD965C}" srcOrd="0" destOrd="0" presId="urn:microsoft.com/office/officeart/2008/layout/LinedList"/>
    <dgm:cxn modelId="{49C4C9FE-1F32-4BF9-B78A-E6FF59C9F478}" type="presOf" srcId="{49932A83-FD4B-445F-AFE1-2A29F2C3DEAF}" destId="{6EF05E40-C7E7-43A8-B976-B57F46B27CEF}" srcOrd="0" destOrd="0" presId="urn:microsoft.com/office/officeart/2008/layout/LinedList"/>
    <dgm:cxn modelId="{9BCBB30F-731F-4186-81AF-3C03CB9ABAE7}" type="presParOf" srcId="{F3427517-1822-4ECA-B092-0B6E5EBBA22B}" destId="{76B86140-0AF2-479A-8D9D-57A3A6A8694A}" srcOrd="0" destOrd="0" presId="urn:microsoft.com/office/officeart/2008/layout/LinedList"/>
    <dgm:cxn modelId="{089A01F8-8B80-4C69-BEC2-8754D0CE62B1}" type="presParOf" srcId="{F3427517-1822-4ECA-B092-0B6E5EBBA22B}" destId="{9C707D9A-3FF6-48DB-9466-DDF75BD1E9B9}" srcOrd="1" destOrd="0" presId="urn:microsoft.com/office/officeart/2008/layout/LinedList"/>
    <dgm:cxn modelId="{DB98C833-E516-410F-8053-43269BAEBFE3}" type="presParOf" srcId="{9C707D9A-3FF6-48DB-9466-DDF75BD1E9B9}" destId="{A7FECD14-7157-4973-AEA2-C862DECD965C}" srcOrd="0" destOrd="0" presId="urn:microsoft.com/office/officeart/2008/layout/LinedList"/>
    <dgm:cxn modelId="{5FC6972E-5066-45C1-87E6-6566C87AB0B5}" type="presParOf" srcId="{9C707D9A-3FF6-48DB-9466-DDF75BD1E9B9}" destId="{8F365317-879C-4012-B339-575F26E65A39}" srcOrd="1" destOrd="0" presId="urn:microsoft.com/office/officeart/2008/layout/LinedList"/>
    <dgm:cxn modelId="{6ED9CF93-0C07-4D62-9A58-5A42FD2F33A4}" type="presParOf" srcId="{F3427517-1822-4ECA-B092-0B6E5EBBA22B}" destId="{C90D9665-AC46-4531-A4F1-732035A87DF4}" srcOrd="2" destOrd="0" presId="urn:microsoft.com/office/officeart/2008/layout/LinedList"/>
    <dgm:cxn modelId="{EF6A6674-C669-4413-958F-B13B71F51AE7}" type="presParOf" srcId="{F3427517-1822-4ECA-B092-0B6E5EBBA22B}" destId="{1F2A925A-5F74-4494-B1C5-56F55FF80ADF}" srcOrd="3" destOrd="0" presId="urn:microsoft.com/office/officeart/2008/layout/LinedList"/>
    <dgm:cxn modelId="{36D87886-289E-4CD4-A67D-9473B2493D13}" type="presParOf" srcId="{1F2A925A-5F74-4494-B1C5-56F55FF80ADF}" destId="{6EF05E40-C7E7-43A8-B976-B57F46B27CEF}" srcOrd="0" destOrd="0" presId="urn:microsoft.com/office/officeart/2008/layout/LinedList"/>
    <dgm:cxn modelId="{E5324926-466A-4175-AD97-B9BA757C72C0}" type="presParOf" srcId="{1F2A925A-5F74-4494-B1C5-56F55FF80ADF}" destId="{0D1CBCF3-BBF6-41C5-AA3F-9CEDDFA661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6140-0AF2-479A-8D9D-57A3A6A8694A}">
      <dsp:nvSpPr>
        <dsp:cNvPr id="0" name=""/>
        <dsp:cNvSpPr/>
      </dsp:nvSpPr>
      <dsp:spPr>
        <a:xfrm>
          <a:off x="0" y="0"/>
          <a:ext cx="402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ECD14-7157-4973-AEA2-C862DECD965C}">
      <dsp:nvSpPr>
        <dsp:cNvPr id="0" name=""/>
        <dsp:cNvSpPr/>
      </dsp:nvSpPr>
      <dsp:spPr>
        <a:xfrm>
          <a:off x="0" y="0"/>
          <a:ext cx="4029873" cy="20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Циљ студије је био да се обради употреба </a:t>
          </a: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наменски додате микропластике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производима</a:t>
          </a:r>
          <a:r>
            <a:rPr lang="sr-Cyrl-R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смешама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са посебним нагласком на: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029873" cy="2019300"/>
      </dsp:txXfrm>
    </dsp:sp>
    <dsp:sp modelId="{C90D9665-AC46-4531-A4F1-732035A87DF4}">
      <dsp:nvSpPr>
        <dsp:cNvPr id="0" name=""/>
        <dsp:cNvSpPr/>
      </dsp:nvSpPr>
      <dsp:spPr>
        <a:xfrm>
          <a:off x="0" y="2019300"/>
          <a:ext cx="402987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05E40-C7E7-43A8-B976-B57F46B27CEF}">
      <dsp:nvSpPr>
        <dsp:cNvPr id="0" name=""/>
        <dsp:cNvSpPr/>
      </dsp:nvSpPr>
      <dsp:spPr>
        <a:xfrm>
          <a:off x="0" y="2019300"/>
          <a:ext cx="4029873" cy="20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микроперле</a:t>
          </a:r>
          <a:r>
            <a:rPr lang="ru-RU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које се састоје од конвенционалне пластике (што подразумева синтетичке полимере који попримају чврсти облик на собној температури у окружењу</a:t>
          </a:r>
          <a:r>
            <a:rPr lang="sr-Latn-R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19300"/>
        <a:ext cx="4029873" cy="2019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86140-0AF2-479A-8D9D-57A3A6A8694A}">
      <dsp:nvSpPr>
        <dsp:cNvPr id="0" name=""/>
        <dsp:cNvSpPr/>
      </dsp:nvSpPr>
      <dsp:spPr>
        <a:xfrm>
          <a:off x="0" y="0"/>
          <a:ext cx="48918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ECD14-7157-4973-AEA2-C862DECD965C}">
      <dsp:nvSpPr>
        <dsp:cNvPr id="0" name=""/>
        <dsp:cNvSpPr/>
      </dsp:nvSpPr>
      <dsp:spPr>
        <a:xfrm>
          <a:off x="0" y="0"/>
          <a:ext cx="4891880" cy="20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Односи се на мале, обично микроскопске, чврсте честице направљене од синтетичког полимера. 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Ове честице су перзистентне у животној средини јер су веома отпорне на (био)</a:t>
          </a:r>
          <a:r>
            <a:rPr lang="en-US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деградацију.</a:t>
          </a:r>
          <a:b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4891880" cy="2019300"/>
      </dsp:txXfrm>
    </dsp:sp>
    <dsp:sp modelId="{C90D9665-AC46-4531-A4F1-732035A87DF4}">
      <dsp:nvSpPr>
        <dsp:cNvPr id="0" name=""/>
        <dsp:cNvSpPr/>
      </dsp:nvSpPr>
      <dsp:spPr>
        <a:xfrm>
          <a:off x="0" y="2019300"/>
          <a:ext cx="489188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05E40-C7E7-43A8-B976-B57F46B27CEF}">
      <dsp:nvSpPr>
        <dsp:cNvPr id="0" name=""/>
        <dsp:cNvSpPr/>
      </dsp:nvSpPr>
      <dsp:spPr>
        <a:xfrm>
          <a:off x="0" y="2019300"/>
          <a:ext cx="4891880" cy="201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Микропластика која се производи и користи у многим смешама које се стављају на тржиште назива се 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наменски додата.</a:t>
          </a:r>
          <a:endParaRPr lang="en-U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19300"/>
        <a:ext cx="4891880" cy="201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690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037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339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595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72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181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37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76522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39515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6237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04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20624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6864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75451" y="1599103"/>
            <a:ext cx="7593495" cy="1677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0"/>
              </a:spcBef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СТУДИЈА О МИКРОПЛАСТИЦИ И НАНО МАТЕРИЈАЛИМА У ИДЕНТИФИКОВАНИМ ПРОИЗВОДИМА</a:t>
            </a:r>
            <a:endParaRPr lang="en-US" sz="5400" dirty="0"/>
          </a:p>
        </p:txBody>
      </p:sp>
      <p:pic>
        <p:nvPicPr>
          <p:cNvPr id="13" name="Picture 12" descr="A red and white coat of arms with a crown&#10;&#10;Description automatically generated">
            <a:extLst>
              <a:ext uri="{FF2B5EF4-FFF2-40B4-BE49-F238E27FC236}">
                <a16:creationId xmlns:a16="http://schemas.microsoft.com/office/drawing/2014/main" id="{60208B8B-5635-FFFF-C8B2-61E62CEDE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5" y="238897"/>
            <a:ext cx="1167381" cy="136020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19E7DA-EBD3-FE8A-B58F-DBFED8E05A66}"/>
              </a:ext>
            </a:extLst>
          </p:cNvPr>
          <p:cNvSpPr txBox="1"/>
          <p:nvPr/>
        </p:nvSpPr>
        <p:spPr>
          <a:xfrm>
            <a:off x="674742" y="1599103"/>
            <a:ext cx="14876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МИНИСТАРСТВО ЗАШТИТЕ ЖИВОТНЕ СРЕДИНЕ</a:t>
            </a:r>
            <a:endParaRPr lang="sr-Latn-R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11298A9-FE6F-B8C2-FBB1-6832C1C79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4" y="999490"/>
            <a:ext cx="1428751" cy="627213"/>
          </a:xfrm>
          <a:prstGeom prst="rect">
            <a:avLst/>
          </a:prstGeom>
          <a:noFill/>
        </p:spPr>
      </p:pic>
      <p:pic>
        <p:nvPicPr>
          <p:cNvPr id="23" name="Picture 2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5E35AF42-CC3F-F3E5-C190-AD8A599BD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245" y="439727"/>
            <a:ext cx="1000378" cy="1792933"/>
          </a:xfrm>
          <a:prstGeom prst="rect">
            <a:avLst/>
          </a:prstGeom>
          <a:noFill/>
        </p:spPr>
      </p:pic>
      <p:pic>
        <p:nvPicPr>
          <p:cNvPr id="2" name="Picture 1" descr="A logo with blue text&#10;&#10;Description automatically generated">
            <a:extLst>
              <a:ext uri="{FF2B5EF4-FFF2-40B4-BE49-F238E27FC236}">
                <a16:creationId xmlns:a16="http://schemas.microsoft.com/office/drawing/2014/main" id="{73314165-7146-4225-4484-E23F8E063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03" y="4857750"/>
            <a:ext cx="1453015" cy="145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46246-3D2F-AB6A-C747-6CB9E7F90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823" y="3365825"/>
            <a:ext cx="4822354" cy="2712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C35863-2E29-002C-1E31-77DB73260B9B}"/>
              </a:ext>
            </a:extLst>
          </p:cNvPr>
          <p:cNvSpPr txBox="1"/>
          <p:nvPr/>
        </p:nvSpPr>
        <p:spPr>
          <a:xfrm>
            <a:off x="4641079" y="6168274"/>
            <a:ext cx="2642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Београд, </a:t>
            </a:r>
            <a:r>
              <a:rPr 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јануар 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44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468E65-FCF8-4E3B-2A11-AA38A2BA69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3480" y="733615"/>
          <a:ext cx="9738360" cy="17286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9384">
                  <a:extLst>
                    <a:ext uri="{9D8B030D-6E8A-4147-A177-3AD203B41FA5}">
                      <a16:colId xmlns:a16="http://schemas.microsoft.com/office/drawing/2014/main" val="2885892550"/>
                    </a:ext>
                  </a:extLst>
                </a:gridCol>
                <a:gridCol w="1952244">
                  <a:extLst>
                    <a:ext uri="{9D8B030D-6E8A-4147-A177-3AD203B41FA5}">
                      <a16:colId xmlns:a16="http://schemas.microsoft.com/office/drawing/2014/main" val="2940826437"/>
                    </a:ext>
                  </a:extLst>
                </a:gridCol>
                <a:gridCol w="2002917">
                  <a:extLst>
                    <a:ext uri="{9D8B030D-6E8A-4147-A177-3AD203B41FA5}">
                      <a16:colId xmlns:a16="http://schemas.microsoft.com/office/drawing/2014/main" val="2491320165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460308603"/>
                    </a:ext>
                  </a:extLst>
                </a:gridCol>
                <a:gridCol w="1653540">
                  <a:extLst>
                    <a:ext uri="{9D8B030D-6E8A-4147-A177-3AD203B41FA5}">
                      <a16:colId xmlns:a16="http://schemas.microsoft.com/office/drawing/2014/main" val="2022017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Категорија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8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Козметички производи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Суперабсорбери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 за медицинску инконтиненцију,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Хигијенски улошци, пелене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Пливинилпиролидон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Полиметил метакрилат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PMMA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Апсорпција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9589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C817C76-A926-FC7B-7E28-6E88CF1B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54" y="2868501"/>
            <a:ext cx="4086226" cy="3077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96B7A-B51A-943B-EC3C-0E389194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93" y="2868501"/>
            <a:ext cx="4477355" cy="30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5563-4B18-8F05-33EB-914ED01E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7869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детергената и средстава за прање и чишћење који садрже наменски додату микропластку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05E215-1A3A-12C5-B529-AB4DD1AC68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7650" y="1838325"/>
          <a:ext cx="11696699" cy="47910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848754996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71866718"/>
                    </a:ext>
                  </a:extLst>
                </a:gridCol>
                <a:gridCol w="2202096">
                  <a:extLst>
                    <a:ext uri="{9D8B030D-6E8A-4147-A177-3AD203B41FA5}">
                      <a16:colId xmlns:a16="http://schemas.microsoft.com/office/drawing/2014/main" val="486351624"/>
                    </a:ext>
                  </a:extLst>
                </a:gridCol>
                <a:gridCol w="2126864">
                  <a:extLst>
                    <a:ext uri="{9D8B030D-6E8A-4147-A177-3AD203B41FA5}">
                      <a16:colId xmlns:a16="http://schemas.microsoft.com/office/drawing/2014/main" val="2992894021"/>
                    </a:ext>
                  </a:extLst>
                </a:gridCol>
                <a:gridCol w="1928965">
                  <a:extLst>
                    <a:ext uri="{9D8B030D-6E8A-4147-A177-3AD203B41FA5}">
                      <a16:colId xmlns:a16="http://schemas.microsoft.com/office/drawing/2014/main" val="511287734"/>
                    </a:ext>
                  </a:extLst>
                </a:gridCol>
                <a:gridCol w="2352674">
                  <a:extLst>
                    <a:ext uri="{9D8B030D-6E8A-4147-A177-3AD203B41FA5}">
                      <a16:colId xmlns:a16="http://schemas.microsoft.com/office/drawing/2014/main" val="2050607595"/>
                    </a:ext>
                  </a:extLst>
                </a:gridCol>
              </a:tblGrid>
              <a:tr h="6665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Потврђене величине микропластике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188049"/>
                  </a:ext>
                </a:extLst>
              </a:tr>
              <a:tr h="412449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Детер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енти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роизводи за 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прање и 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чишћење,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детер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генти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прање веша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текстилна импрегнација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полиетилен,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полиамид 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поливинилпиролидон,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PMMA, </a:t>
                      </a: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акрилати, </a:t>
                      </a: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(0,1-5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µm),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инкапсулација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(30-5000µm), 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овећање хемијске и механичке отпорности, 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апсорпцијa 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формирање филма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олиуретан &lt; 600µm,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полиестер/полиамид,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крил, </a:t>
                      </a: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PMMA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 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200-320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Latn-C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681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5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4DD-0D11-BAA9-8D06-8717F5A6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67" y="378408"/>
            <a:ext cx="11475409" cy="1356360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Преглед производа у пољопривреди који садрже </a:t>
            </a:r>
            <a:br>
              <a:rPr kumimoji="0" lang="sr-Cyrl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sr-Cyrl-R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наменски додату микропластку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1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7B2A87-B85B-219D-7674-B77D84FE7D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" y="1396300"/>
          <a:ext cx="11727336" cy="522547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8076">
                  <a:extLst>
                    <a:ext uri="{9D8B030D-6E8A-4147-A177-3AD203B41FA5}">
                      <a16:colId xmlns:a16="http://schemas.microsoft.com/office/drawing/2014/main" val="804614936"/>
                    </a:ext>
                  </a:extLst>
                </a:gridCol>
                <a:gridCol w="2917448">
                  <a:extLst>
                    <a:ext uri="{9D8B030D-6E8A-4147-A177-3AD203B41FA5}">
                      <a16:colId xmlns:a16="http://schemas.microsoft.com/office/drawing/2014/main" val="786248620"/>
                    </a:ext>
                  </a:extLst>
                </a:gridCol>
                <a:gridCol w="1642744">
                  <a:extLst>
                    <a:ext uri="{9D8B030D-6E8A-4147-A177-3AD203B41FA5}">
                      <a16:colId xmlns:a16="http://schemas.microsoft.com/office/drawing/2014/main" val="3404324812"/>
                    </a:ext>
                  </a:extLst>
                </a:gridCol>
                <a:gridCol w="2028495">
                  <a:extLst>
                    <a:ext uri="{9D8B030D-6E8A-4147-A177-3AD203B41FA5}">
                      <a16:colId xmlns:a16="http://schemas.microsoft.com/office/drawing/2014/main" val="2132803050"/>
                    </a:ext>
                  </a:extLst>
                </a:gridCol>
                <a:gridCol w="3080573">
                  <a:extLst>
                    <a:ext uri="{9D8B030D-6E8A-4147-A177-3AD203B41FA5}">
                      <a16:colId xmlns:a16="http://schemas.microsoft.com/office/drawing/2014/main" val="1324601376"/>
                    </a:ext>
                  </a:extLst>
                </a:gridCol>
              </a:tblGrid>
              <a:tr h="475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Категорија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09288"/>
                  </a:ext>
                </a:extLst>
              </a:tr>
              <a:tr h="2656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 у пољопривреди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за заштиту и исхрану биља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Ђубрива 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Полиакрилонитрил,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Поливинилпиролидон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Контролисано ослобађање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премаза, 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везиво и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агенс за комплексирање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заштиту усева, 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третман семена и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премазивање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91157"/>
                  </a:ext>
                </a:extLst>
              </a:tr>
              <a:tr h="2093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за побољшање каратеристика земљишта 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Зеолити 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Полиакриламид,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Полиакрилна киселина,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Експандирани полистирен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(ЕПС)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Адитиви за земљиште задржавање влага, 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аерација, порозност,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стимулисање формације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корена</a:t>
                      </a:r>
                      <a:endParaRPr 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69" marR="436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70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396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33DF-EA4B-A2EC-D3AF-B629D8F1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06400"/>
            <a:ext cx="9875520" cy="61722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производа у медицини и фармацији који садрже наменски додату микропластку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8CE9CB-46DD-3535-57F9-017B7807C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375" y="1226819"/>
          <a:ext cx="11724469" cy="54072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0589">
                  <a:extLst>
                    <a:ext uri="{9D8B030D-6E8A-4147-A177-3AD203B41FA5}">
                      <a16:colId xmlns:a16="http://schemas.microsoft.com/office/drawing/2014/main" val="114888100"/>
                    </a:ext>
                  </a:extLst>
                </a:gridCol>
                <a:gridCol w="2338470">
                  <a:extLst>
                    <a:ext uri="{9D8B030D-6E8A-4147-A177-3AD203B41FA5}">
                      <a16:colId xmlns:a16="http://schemas.microsoft.com/office/drawing/2014/main" val="977854031"/>
                    </a:ext>
                  </a:extLst>
                </a:gridCol>
                <a:gridCol w="2338470">
                  <a:extLst>
                    <a:ext uri="{9D8B030D-6E8A-4147-A177-3AD203B41FA5}">
                      <a16:colId xmlns:a16="http://schemas.microsoft.com/office/drawing/2014/main" val="1814720239"/>
                    </a:ext>
                  </a:extLst>
                </a:gridCol>
                <a:gridCol w="2338470">
                  <a:extLst>
                    <a:ext uri="{9D8B030D-6E8A-4147-A177-3AD203B41FA5}">
                      <a16:colId xmlns:a16="http://schemas.microsoft.com/office/drawing/2014/main" val="3582301316"/>
                    </a:ext>
                  </a:extLst>
                </a:gridCol>
                <a:gridCol w="2338470">
                  <a:extLst>
                    <a:ext uri="{9D8B030D-6E8A-4147-A177-3AD203B41FA5}">
                      <a16:colId xmlns:a16="http://schemas.microsoft.com/office/drawing/2014/main" val="3900001297"/>
                    </a:ext>
                  </a:extLst>
                </a:gridCol>
              </a:tblGrid>
              <a:tr h="3910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Категорија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0268"/>
                  </a:ext>
                </a:extLst>
              </a:tr>
              <a:tr h="50161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 средства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Фармацеутска средства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r-Cyrl-R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Адитив у леку,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сублингвална средства и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шумеће таблете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Полиакрилна киселина, акрилат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умрежени полимер,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поликапролактон,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полилактична киселина 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поливинилпиролидон,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PMMA</a:t>
                      </a: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акрилонитрил-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бутадиен-стирен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за инкапсулацију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фармацеутске производе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(контролисано ослобађање),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биоадхезија, реологија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модификација,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суспендовање, емулговање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Фармацеутске таблете/капсуле 3-30% тежине готовог производа, таблета, гранулација, побољшање оралне дезитеграције таблета...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98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9C70-0770-BD22-A2DB-E67C0F73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5300"/>
            <a:ext cx="9875520" cy="914400"/>
          </a:xfrm>
        </p:spPr>
        <p:txBody>
          <a:bodyPr>
            <a:normAutofit/>
          </a:bodyPr>
          <a:lstStyle/>
          <a:p>
            <a:pPr algn="ctr"/>
            <a:r>
              <a:rPr lang="uz-Cyrl-UZ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A2D7-0839-520F-3355-96216815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09700"/>
            <a:ext cx="9872871" cy="4686300"/>
          </a:xfrm>
        </p:spPr>
        <p:txBody>
          <a:bodyPr>
            <a:normAutofit fontScale="92500" lnSpcReduction="10000"/>
          </a:bodyPr>
          <a:lstStyle/>
          <a:p>
            <a:pPr marL="285750" marR="266700" indent="-28575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Приступ процени ризика прати оквир сличан оном који се користи за хемијске супстанце колико год је то могуће. </a:t>
            </a:r>
          </a:p>
          <a:p>
            <a:pPr marL="285750" marR="266700" indent="-28575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Коришћење утврђених метода за процену изложености (нпр. </a:t>
            </a:r>
            <a:r>
              <a:rPr lang="sr-Cyrl-RS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sr-Cyrl-RS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удбина</a:t>
            </a:r>
            <a:r>
              <a:rPr lang="sr-Latn-RS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r-Cyrl-RS" sz="1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  животној средини и модели трансфера, документи са сценаријима емисије, итд.) омогућава добро разумевање примењених метода, као и да су информације и технике које су коришћене подвргнуте значајној ревизији и регулаторној контроли (тј. методе и извори информација су прихваћени у контексту процене ризика од хемикалија).</a:t>
            </a:r>
            <a:endParaRPr lang="en-US" sz="1800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ru-RU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Кључна карактеристика процене ризика је да се узима у обзир чињеница да микропластика није супстанце као таква, већ честица (састављена од полимера/смола).</a:t>
            </a: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ru-RU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Састав микропластичних перли и могућност да се заостали мономер, и/или други адитиви и агенси могу ослободити из самих честица значајно утичу на резултате процене ризика. </a:t>
            </a: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ru-RU" sz="1800" kern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Процена ризика има две стране: </a:t>
            </a:r>
            <a:r>
              <a:rPr lang="ru-RU" sz="1800" b="1" kern="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опасност и изложеност. </a:t>
            </a: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</a:pPr>
            <a:endParaRPr lang="ru-RU" sz="1800" kern="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</a:pPr>
            <a:endParaRPr lang="sr-Cyrl-RS" sz="1800" kern="0" dirty="0">
              <a:solidFill>
                <a:schemeClr val="accent2">
                  <a:lumMod val="75000"/>
                </a:schemeClr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marR="266700" indent="-285750" algn="just">
              <a:lnSpc>
                <a:spcPct val="115000"/>
              </a:lnSpc>
              <a:spcAft>
                <a:spcPts val="800"/>
              </a:spcAft>
            </a:pPr>
            <a:endParaRPr lang="en-US" sz="1800" kern="0" dirty="0">
              <a:solidFill>
                <a:schemeClr val="accent2">
                  <a:lumMod val="75000"/>
                </a:schemeClr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marR="266700" indent="-285750" algn="just">
              <a:lnSpc>
                <a:spcPct val="115000"/>
              </a:lnSpc>
              <a:spcAft>
                <a:spcPts val="800"/>
              </a:spcAft>
            </a:pPr>
            <a:endParaRPr lang="sr-Cyrl-RS" sz="1800" kern="0" dirty="0">
              <a:solidFill>
                <a:schemeClr val="accent2">
                  <a:lumMod val="75000"/>
                </a:schemeClr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</a:pPr>
            <a:endParaRPr lang="sr-Cyrl-RS" sz="1800" kern="0" dirty="0">
              <a:solidFill>
                <a:schemeClr val="accent2">
                  <a:lumMod val="75000"/>
                </a:schemeClr>
              </a:solidFill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445" marR="266700" algn="just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solidFill>
                <a:schemeClr val="accent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FB1136-D784-EFCD-1479-F81985DED61E}"/>
              </a:ext>
            </a:extLst>
          </p:cNvPr>
          <p:cNvSpPr txBox="1">
            <a:spLocks/>
          </p:cNvSpPr>
          <p:nvPr/>
        </p:nvSpPr>
        <p:spPr>
          <a:xfrm>
            <a:off x="1176129" y="4031601"/>
            <a:ext cx="9872871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2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20F1-871C-66F4-FEAC-28EE0622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 – опасност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5788A-300F-DB3B-F519-1068C1AF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just">
              <a:buNone/>
            </a:pP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 има два аспекта:</a:t>
            </a:r>
          </a:p>
          <a:p>
            <a:pPr marL="4572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физичку опасност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уношења микропластике у организам </a:t>
            </a:r>
          </a:p>
          <a:p>
            <a:pPr marL="45720" indent="0" algn="just">
              <a:buNone/>
            </a:pP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sr-Cyrl-R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могуће токсичне ефекте дифузије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било ког слободног мономера из полимера од којих су микроперле направљене, и адитива (укључујући стабилизаторе, антиоксиданте, пигменте) и/или супстанце које су адсорбоване на  микрочестицама/микроперлама или инкапсулиране у њих (из производа или из околине).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1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04E71D-46AD-4098-B3F1-71C5B5AD2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E75FFA-2B8C-4584-9D0D-829756577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345835-04CD-49BE-B105-1B4770F29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C624B-ED18-4865-996C-E1304AA1D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43FD3E-9F8F-1E65-612A-563938F6B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55" r="8316" b="-2"/>
          <a:stretch/>
        </p:blipFill>
        <p:spPr>
          <a:xfrm>
            <a:off x="2078409" y="10"/>
            <a:ext cx="812985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A0D997-BC4A-4DB2-B8DB-093486DC5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7670768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B4DA53-D7AC-481E-B130-9C190E76C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3991" y="5044695"/>
            <a:ext cx="5368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2BD-9565-CF3D-A98E-2CEA44F3E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32" y="249382"/>
            <a:ext cx="10722936" cy="1356360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 - изложеност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5E5C-250A-50BB-6CD6-CFF07A83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55" y="1724888"/>
            <a:ext cx="6184232" cy="4744065"/>
          </a:xfrm>
        </p:spPr>
        <p:txBody>
          <a:bodyPr>
            <a:normAutofit lnSpcReduction="10000"/>
          </a:bodyPr>
          <a:lstStyle/>
          <a:p>
            <a:pPr algn="just">
              <a:buClrTx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 се тиче изложености, принцип процене је сличан оном који се користи за хемијске супстанце. </a:t>
            </a:r>
          </a:p>
          <a:p>
            <a:pPr algn="just">
              <a:buClrTx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Заснива се на разумевању обрасца употребе производа који садрже релевантну микропластику и концентрацији перли у производима, од којих се количина (концентрација) микропластике која улази у (акватичну) животну средину може проценити. </a:t>
            </a:r>
          </a:p>
          <a:p>
            <a:pPr algn="just">
              <a:buClrTx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тог разлога, приступ се ослања на коришћење модела система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Европске уније за евалуацију супстанци (EUSES)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процену пута и трансфера микропластичних перли у животној средини.</a:t>
            </a:r>
          </a:p>
          <a:p>
            <a:pPr algn="just">
              <a:buClrTx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Једноставним речима, EUSES користи информације о физичко-хемијским својствима супстанце и информације о ослобађању за различите типове производње и употребе обрађене за различите типове хемикалија за израчунавање концентрација супстанци у различитим деловима животне средине. </a:t>
            </a:r>
          </a:p>
          <a:p>
            <a:pPr algn="just">
              <a:buClrTx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Улазне вредности обухватају информације о својствима супстанце, обиму употребе и начину употребе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60492-E460-6683-BFD1-2C7596A6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605" y="2435192"/>
            <a:ext cx="5378450" cy="26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65F6E-5E88-94C6-AB12-32D98224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77" y="0"/>
            <a:ext cx="8799195" cy="6302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5208C-E20E-ECAD-20B2-6C911C578C14}"/>
              </a:ext>
            </a:extLst>
          </p:cNvPr>
          <p:cNvSpPr txBox="1"/>
          <p:nvPr/>
        </p:nvSpPr>
        <p:spPr>
          <a:xfrm>
            <a:off x="3700272" y="2583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оквира за процену ризика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25BB41-5E0E-C6D8-274C-FFF8CA1A4FEE}"/>
              </a:ext>
            </a:extLst>
          </p:cNvPr>
          <p:cNvSpPr/>
          <p:nvPr/>
        </p:nvSpPr>
        <p:spPr>
          <a:xfrm>
            <a:off x="2307716" y="786384"/>
            <a:ext cx="3088958" cy="12618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Изложеност</a:t>
            </a:r>
          </a:p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модела употребе</a:t>
            </a:r>
          </a:p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Потенцијално ослобађање супстанце из микрочестица</a:t>
            </a:r>
          </a:p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Судбина микрочестица у третману отпадних вода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3715B2-8569-0ADF-36C0-52313AB5C016}"/>
              </a:ext>
            </a:extLst>
          </p:cNvPr>
          <p:cNvSpPr/>
          <p:nvPr/>
        </p:nvSpPr>
        <p:spPr>
          <a:xfrm>
            <a:off x="6483476" y="786384"/>
            <a:ext cx="3088958" cy="12618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</a:t>
            </a:r>
          </a:p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Физичке опасности микрочестица</a:t>
            </a:r>
          </a:p>
          <a:p>
            <a:pPr algn="ctr"/>
            <a:r>
              <a:rPr lang="sr-Cyrl-R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Токсичне опасности микрочестица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A866F1-A961-3ED9-2F4F-5B4141A3E1AE}"/>
              </a:ext>
            </a:extLst>
          </p:cNvPr>
          <p:cNvSpPr/>
          <p:nvPr/>
        </p:nvSpPr>
        <p:spPr>
          <a:xfrm>
            <a:off x="2130552" y="2427732"/>
            <a:ext cx="3657599" cy="1673352"/>
          </a:xfrm>
          <a:prstGeom prst="ellipse">
            <a:avLst/>
          </a:prstGeom>
          <a:solidFill>
            <a:srgbClr val="4EA72E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изложености</a:t>
            </a:r>
          </a:p>
          <a:p>
            <a:pPr algn="ctr"/>
            <a:r>
              <a:rPr lang="sr-Cyrl-R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Судбина и концентрација (честице по јединици масе животне средине)</a:t>
            </a:r>
            <a:endParaRPr lang="sr-Latn-R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Ослобађање мономера и адитива,</a:t>
            </a:r>
          </a:p>
          <a:p>
            <a:pPr algn="ctr"/>
            <a:r>
              <a:rPr lang="sr-Cyrl-R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Животне средина и човек преко животне средине.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D86BA-2647-EE63-9D55-040E2C0558CA}"/>
              </a:ext>
            </a:extLst>
          </p:cNvPr>
          <p:cNvSpPr/>
          <p:nvPr/>
        </p:nvSpPr>
        <p:spPr>
          <a:xfrm>
            <a:off x="4052783" y="4809310"/>
            <a:ext cx="5658422" cy="391858"/>
          </a:xfrm>
          <a:prstGeom prst="rect">
            <a:avLst/>
          </a:prstGeom>
          <a:solidFill>
            <a:srgbClr val="E97132"/>
          </a:solidFill>
          <a:ln>
            <a:solidFill>
              <a:srgbClr val="632D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DDF53-4752-9A1F-DF4E-47046484EF4D}"/>
              </a:ext>
            </a:extLst>
          </p:cNvPr>
          <p:cNvSpPr/>
          <p:nvPr/>
        </p:nvSpPr>
        <p:spPr>
          <a:xfrm>
            <a:off x="4736592" y="5808834"/>
            <a:ext cx="3794760" cy="391858"/>
          </a:xfrm>
          <a:prstGeom prst="rect">
            <a:avLst/>
          </a:prstGeom>
          <a:solidFill>
            <a:srgbClr val="E97132"/>
          </a:solidFill>
          <a:ln>
            <a:solidFill>
              <a:srgbClr val="632D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опција управљања ризиком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9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6379-AB66-DF6C-B3FC-21940838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09600"/>
            <a:ext cx="10518648" cy="47625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 по здравље људи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DE68D-3B3A-0FCB-51BF-3FE6893D1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220" y="1412748"/>
            <a:ext cx="5996940" cy="4942332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основу специфичних истраживања о утицају микропластике на здравље људи, показало се да нпр. честице полистирена у опсегу &lt;10μ</a:t>
            </a:r>
            <a:r>
              <a:rPr lang="sr-Latn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 високим концентрацијама показују </a:t>
            </a:r>
            <a:r>
              <a:rPr lang="sr-Cyrl-R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хемолитичка својства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односно разарају еритроците у крви. </a:t>
            </a:r>
          </a:p>
          <a:p>
            <a:pPr algn="just">
              <a:buClrTx/>
            </a:pPr>
            <a:r>
              <a:rPr lang="sr-Cyrl-RS" sz="2000" dirty="0">
                <a:solidFill>
                  <a:schemeClr val="tx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естице полистирена &lt;5 μ</a:t>
            </a:r>
            <a:r>
              <a:rPr lang="sr-Latn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имале су хемолитички ефекат &gt;4% у односу на контролну групу.</a:t>
            </a:r>
          </a:p>
          <a:p>
            <a:pPr algn="just">
              <a:buClrTx/>
            </a:pP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Честице мање од еритроцита (6–8 μ</a:t>
            </a:r>
            <a:r>
              <a:rPr lang="sr-Latn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просеку) биле су хемолитичније и цитотоксичније при свакој концентрацији, показујући позитивну корелацију са укупном површином полистирена. </a:t>
            </a:r>
          </a:p>
          <a:p>
            <a:pPr algn="just">
              <a:buClrTx/>
            </a:pPr>
            <a:r>
              <a:rPr lang="sr-Cyrl-R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Ови експерименти су спроведени са немодификованим пластичним честицама, које представљају примарну микропластику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B343B-2A30-57D4-760C-575AFDC6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58" y="1829648"/>
            <a:ext cx="5133862" cy="2976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BCEC6-FA14-2A42-9100-799685FA6894}"/>
              </a:ext>
            </a:extLst>
          </p:cNvPr>
          <p:cNvSpPr txBox="1"/>
          <p:nvPr/>
        </p:nvSpPr>
        <p:spPr>
          <a:xfrm>
            <a:off x="436358" y="4806020"/>
            <a:ext cx="51338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Постоје три кључна пута за улазак микропластике у људско тело: </a:t>
            </a:r>
            <a:endParaRPr lang="sr-Cyrl-RS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r-Cyrl-RS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r-Latn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удисање, </a:t>
            </a:r>
            <a:r>
              <a:rPr lang="sr-Cyrl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ингестирање</a:t>
            </a:r>
            <a:r>
              <a:rPr lang="sr-Latn-R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и контакт са кожом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9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063C-3024-4BDC-E562-8B3C6E46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07" y="1015498"/>
            <a:ext cx="3912583" cy="1356360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Циљ студије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2C74A0-A1AD-1CA5-45B8-1B99F3ED60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24407" y="2139696"/>
          <a:ext cx="402987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7E66AF-D355-9782-3969-DEB574EE1F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6447" b="-1"/>
          <a:stretch/>
        </p:blipFill>
        <p:spPr>
          <a:xfrm>
            <a:off x="1182581" y="857675"/>
            <a:ext cx="5424542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9D9F-1345-20AD-1621-7D41AFA6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3" y="609600"/>
            <a:ext cx="10946737" cy="1356360"/>
          </a:xfrm>
        </p:spPr>
        <p:txBody>
          <a:bodyPr>
            <a:normAutofit/>
          </a:bodyPr>
          <a:lstStyle/>
          <a:p>
            <a:pPr marL="0" marR="0" algn="ctr">
              <a:spcBef>
                <a:spcPts val="1800"/>
              </a:spcBef>
              <a:spcAft>
                <a:spcPts val="400"/>
              </a:spcAft>
            </a:pPr>
            <a:r>
              <a:rPr lang="sr-Cyrl-R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Наноматеријали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71B5-AF6C-73FA-42DA-FD3352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00" y="1965960"/>
            <a:ext cx="5726910" cy="403860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Наноматеријали су супстанце које поседују честице реда величине милијардитог дела метра. </a:t>
            </a:r>
          </a:p>
          <a:p>
            <a:pPr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Наноматеријали (НМ) добијају на значају у технолошким апликацијама због подесивих хемијских, физичких и механичких својства и побољшаних перформанси у поређењу са њиховим конвенционалним парњацима.</a:t>
            </a:r>
          </a:p>
          <a:p>
            <a:pPr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Електронска структура, реактивност и термичка и механичка својства имају тенденцију да се мењају када честице достигну наноскалу. </a:t>
            </a:r>
          </a:p>
          <a:p>
            <a:pPr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Нанотехнологијом, могу да се граде материјали и уређаји са контролом до нивоа атома и молекула. </a:t>
            </a:r>
          </a:p>
          <a:p>
            <a:pPr>
              <a:buClrTx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протекле две деценије било је извештаја о колоидима и наночестицама које је дизајнирала природа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C1EE4-4133-194F-3D1E-3D140466B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27" t="9837" r="6371" b="4383"/>
          <a:stretch/>
        </p:blipFill>
        <p:spPr>
          <a:xfrm>
            <a:off x="6265109" y="2157984"/>
            <a:ext cx="5575499" cy="34564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774B5F-08F6-8E99-09E5-916CA1CC107C}"/>
              </a:ext>
            </a:extLst>
          </p:cNvPr>
          <p:cNvSpPr/>
          <p:nvPr/>
        </p:nvSpPr>
        <p:spPr>
          <a:xfrm>
            <a:off x="6866626" y="3614468"/>
            <a:ext cx="2932982" cy="1466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Колоиди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6758C-8751-D481-D730-E12683F19A8B}"/>
              </a:ext>
            </a:extLst>
          </p:cNvPr>
          <p:cNvSpPr/>
          <p:nvPr/>
        </p:nvSpPr>
        <p:spPr>
          <a:xfrm>
            <a:off x="6751092" y="4072478"/>
            <a:ext cx="1483743" cy="1466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Наночестице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E0B7F-5070-11D4-87A9-95A8394D082B}"/>
              </a:ext>
            </a:extLst>
          </p:cNvPr>
          <p:cNvSpPr/>
          <p:nvPr/>
        </p:nvSpPr>
        <p:spPr>
          <a:xfrm>
            <a:off x="6719976" y="4545437"/>
            <a:ext cx="2932982" cy="1466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Макромолекули (фулво/хуминске киселине, полисахариди)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434F40-4F37-5D77-A0D5-80AE5B538437}"/>
              </a:ext>
            </a:extLst>
          </p:cNvPr>
          <p:cNvSpPr/>
          <p:nvPr/>
        </p:nvSpPr>
        <p:spPr>
          <a:xfrm>
            <a:off x="6866626" y="4954162"/>
            <a:ext cx="4106174" cy="1466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Неоргански колоиди (глина, оксиди, карбонати, фосфати)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F66402-2AE6-3341-AA83-B839E3417272}"/>
              </a:ext>
            </a:extLst>
          </p:cNvPr>
          <p:cNvSpPr/>
          <p:nvPr/>
        </p:nvSpPr>
        <p:spPr>
          <a:xfrm>
            <a:off x="7586367" y="5344306"/>
            <a:ext cx="2932982" cy="1466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Биоколоиди (вируси, бактерије,алге)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59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6167-3278-7478-5CC1-3233777D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445" y="762000"/>
            <a:ext cx="8983980" cy="1234440"/>
          </a:xfrm>
        </p:spPr>
        <p:txBody>
          <a:bodyPr>
            <a:normAutofit/>
          </a:bodyPr>
          <a:lstStyle/>
          <a:p>
            <a:pPr algn="ctr"/>
            <a:r>
              <a:rPr lang="sr-Cyrl-RS" sz="31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Главне разлике између наноматеријала и конвенционалних материјала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C64A-2BFE-A58B-932B-24287D06D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Наноматеријали су честице чија је величина у опсегу од 1-100 </a:t>
            </a:r>
            <a:r>
              <a:rPr lang="sr-Latn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nm</a:t>
            </a: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најмање у једној димензији.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Њихове честице не можемо видети голим оком. Штавише, примери ових материјала укључују нанозиме, титанијум диоксид наночестице, графен итд.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Конвенционални материјали су честице које имају своју величину изнад 100 </a:t>
            </a:r>
            <a:r>
              <a:rPr lang="sr-Latn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nm</a:t>
            </a: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свим димензијама.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ClrTx/>
            </a:pPr>
            <a:r>
              <a:rPr lang="sr-Cyrl-RS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Њихове честице се виде голим оком. Примери ових материјала укључују гипс, песак, шљунак, цемент, руду, шљаке, соли итд. </a:t>
            </a:r>
            <a:endParaRPr lang="en-US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3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net with many dots&#10;&#10;Description automatically generated with medium confidence">
            <a:extLst>
              <a:ext uri="{FF2B5EF4-FFF2-40B4-BE49-F238E27FC236}">
                <a16:creationId xmlns:a16="http://schemas.microsoft.com/office/drawing/2014/main" id="{6D81EA11-1389-3DCC-06C3-F2301457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r="5182" b="-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B8FA7-03D2-9245-0BBA-EAEF606A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9254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z-Cyrl-U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Наноматеријали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6D8C-CA5B-DFDF-C77E-65722279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024" y="1897612"/>
            <a:ext cx="9872871" cy="44080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област нанотехнологије брзо расте, огромна количина НM која је произведена мора бити идентификована на основу структуре, облика, величине и хемијске синтезе како би се међусобно разликовали. </a:t>
            </a:r>
          </a:p>
          <a:p>
            <a:pPr marL="45720" indent="0">
              <a:buClrTx/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НM се могу разврстати у седам категорија: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Угљенични наноматеријали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Метални и метални оксидни наноматеријали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 наноматеријали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Нанокомпозити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Керамички наноматеријали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Полупроводнички наноматеријали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uz-Cyrl-U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Полимерни наноматеријали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6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933C-EFB7-5FA8-34C5-9E37EDC7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50724"/>
            <a:ext cx="987552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Наноматеријали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17F8F-9F25-91A6-784D-739F9A376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175" y="926141"/>
            <a:ext cx="5330063" cy="2927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E25004-DDBB-32F1-E7DB-C93ACFF8A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98" y="1036524"/>
            <a:ext cx="4950562" cy="2810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F17C1D-21D8-E996-48A9-2D7F23642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206" y="4151786"/>
            <a:ext cx="498157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48B37-B180-9601-6735-F2AEF2E44203}"/>
              </a:ext>
            </a:extLst>
          </p:cNvPr>
          <p:cNvSpPr txBox="1"/>
          <p:nvPr/>
        </p:nvSpPr>
        <p:spPr>
          <a:xfrm>
            <a:off x="780964" y="3795690"/>
            <a:ext cx="4950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Наноматеријали на бази различитих форми угњеника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42CE9-E626-7A40-D5C9-B40307983B4D}"/>
              </a:ext>
            </a:extLst>
          </p:cNvPr>
          <p:cNvSpPr txBox="1"/>
          <p:nvPr/>
        </p:nvSpPr>
        <p:spPr>
          <a:xfrm>
            <a:off x="6230764" y="3782454"/>
            <a:ext cx="5641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Различите врсте органских наноматеријала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14DEF-6F54-9BE6-78A0-62123807E4C4}"/>
              </a:ext>
            </a:extLst>
          </p:cNvPr>
          <p:cNvSpPr txBox="1"/>
          <p:nvPr/>
        </p:nvSpPr>
        <p:spPr>
          <a:xfrm>
            <a:off x="4178915" y="6223239"/>
            <a:ext cx="310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Структура нанокомпозита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6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292A-0064-C364-27AE-224A20CF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62940"/>
          </a:xfrm>
        </p:spPr>
        <p:txBody>
          <a:bodyPr>
            <a:normAutofit fontScale="90000"/>
          </a:bodyPr>
          <a:lstStyle/>
          <a:p>
            <a:pPr algn="ctr"/>
            <a:r>
              <a:rPr lang="uz-Cyrl-U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z-Cyrl-U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 и предности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5976-ACB0-5791-76C0-96D1ED25C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72540"/>
            <a:ext cx="9872871" cy="4823460"/>
          </a:xfrm>
        </p:spPr>
        <p:txBody>
          <a:bodyPr>
            <a:normAutofit lnSpcReduction="10000"/>
          </a:bodyPr>
          <a:lstStyle/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Електроника</a:t>
            </a:r>
            <a:r>
              <a:rPr lang="uz-Cyrl-U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микроелектроника, дисплеји, складиштење података (дискови рачунара), батерије велике енергије, сензори високе осетљивости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 и телекомуникације</a:t>
            </a:r>
            <a:r>
              <a:rPr lang="uz-Cyrl-U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ауто гуме, браници аутомобила,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Снимање слика</a:t>
            </a:r>
            <a:r>
              <a:rPr lang="uz-Cyrl-U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снимање скенирајућим микроскопом,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AФM мерења за молекуларно препознавање, 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Санација загађења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Елиминација загађивача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због њихове појачане хемијске активности, наноматеријали се могу користити као катализатори за реакцију са токсичним гасовима (као што је угљен моноксид и азот-оксид) у аутомобилским катализаторима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Ремедијација воде: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наночестице гвожђа са малим садржајем паладијума су тестиране да трансформишу штетне производе у подземним водама у мање штетне крајње производе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Козметика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Премази: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прозори који се „сами чисте</a:t>
            </a:r>
            <a:r>
              <a:rPr lang="sr-Latn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материјали отпорни на огреботине, </a:t>
            </a:r>
            <a:r>
              <a:rPr lang="sr-Cyrl-R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екстил (водоотпорне тканине отпорне на мрље 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r>
              <a:rPr lang="uz-Cyrl-U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Материјали: </a:t>
            </a:r>
            <a:r>
              <a:rPr lang="uz-Cyrl-U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изолациони материјали, нанокомпозити, боје, </a:t>
            </a:r>
          </a:p>
          <a:p>
            <a:pPr marL="502920" indent="-457200">
              <a:lnSpc>
                <a:spcPct val="100000"/>
              </a:lnSpc>
              <a:buClrTx/>
              <a:buAutoNum type="arabicPeriod"/>
            </a:pPr>
            <a:endParaRPr lang="uz-Cyrl-UZ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en-US" sz="16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1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57FB-9A75-A739-31DD-47EAA92E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80" y="609600"/>
            <a:ext cx="9540240" cy="632460"/>
          </a:xfrm>
        </p:spPr>
        <p:txBody>
          <a:bodyPr>
            <a:normAutofit/>
          </a:bodyPr>
          <a:lstStyle/>
          <a:p>
            <a:r>
              <a:rPr lang="uz-Cyrl-UZ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Биомедицинске примене наноматеријала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CFBA-974A-97DD-B025-48C684F01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064" y="1394460"/>
            <a:ext cx="10253871" cy="485394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Наноскеле: Нанофибер скеле се могу користити за регенерацију централног ћелијског нервног система и могуће друге органе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Антимикробни нанопрахови и премази: Одређени нанопрахови поседују антимикробна својства. Када ови прахови дођу у контакт са ћелијама E. coli, или других врста бактерија и вируса, преко 90% се убија у року од неколико минута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Биосепарација: Наноцевне мембране могу деловати као канали за високо селективни транспорт молекула и јона  - могу користити за одвајање протеина.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лекова: Способност наночестица да циљају и продиру до специфичних органа и ћелија  -честице подешене да се разграђују у киселом микроокружењу, нпр као туморске ћелије или око места упале, ово омогућава специфичну или циљану испоруку лекова</a:t>
            </a:r>
          </a:p>
          <a:p>
            <a:pPr algn="just">
              <a:buClrTx/>
            </a:pPr>
            <a:r>
              <a:rPr lang="uz-Cyrl-U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Трансфекција гена: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 својство се може користити за испоруку генетског материјала живе ћелије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 снимање: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Назална вакцинација: Носачи наносфера за вакцине </a:t>
            </a:r>
          </a:p>
          <a:p>
            <a:pPr algn="just">
              <a:buClr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Третман токсичности локалних анестетика 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30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8D56-140E-EFAD-9EBF-58797A6A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925" y="701040"/>
            <a:ext cx="6126442" cy="1194435"/>
          </a:xfrm>
        </p:spPr>
        <p:txBody>
          <a:bodyPr>
            <a:normAutofit/>
          </a:bodyPr>
          <a:lstStyle/>
          <a:p>
            <a:r>
              <a:rPr lang="uz-Cyrl-U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 наноматеријала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1DF4-1035-8D85-2BB2-0953C3811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004" y="1829062"/>
            <a:ext cx="5526403" cy="450773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Наноматеријали су у стању да се крећу у тело кроз плућа, гастроинтестинални тракт или кожу у циркулаторни и лимфни систем, а одатле у друга ткива и органе. 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 способност кретања зависи највише од њиховог састава и величине. Због своје смањене величине, наноматеријали имају већу површину што повећава њихову хемијску реактивност</a:t>
            </a:r>
          </a:p>
          <a:p>
            <a:pPr algn="just">
              <a:buClrTx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 од наноматеријала треба да се заснива на чврстим подацима или проценама изложености, као што су измерене или очекиване концентрације и токсиколошки утицај на људе, животиње и животну средину</a:t>
            </a:r>
            <a:r>
              <a:rPr lang="ru-RU" sz="1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8BB37-30F9-571E-4B02-EDA6A1FD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33" y="1562100"/>
            <a:ext cx="5169372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B0CF7-0CD2-5382-665C-69A0906724F2}"/>
              </a:ext>
            </a:extLst>
          </p:cNvPr>
          <p:cNvSpPr txBox="1"/>
          <p:nvPr/>
        </p:nvSpPr>
        <p:spPr>
          <a:xfrm>
            <a:off x="1245509" y="5599414"/>
            <a:ext cx="3817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Процена ризика од наноматеријала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9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28E0-26FA-A119-1EA4-42A70666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609600"/>
            <a:ext cx="981456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Путеви излагања и штетни ефекти нанопластике на људе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60057A-98B6-72B9-B77E-D8BB6FDDC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738" y="1687450"/>
            <a:ext cx="6232523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68DAB-43E6-B59E-D0DC-4B490D55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342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E22B-6030-AF9E-FBDE-B2119FC2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729" y="1470660"/>
            <a:ext cx="9994791" cy="4602480"/>
          </a:xfrm>
        </p:spPr>
        <p:txBody>
          <a:bodyPr>
            <a:normAutofit fontScale="92500" lnSpcReduction="10000"/>
          </a:bodyPr>
          <a:lstStyle/>
          <a:p>
            <a:pPr algn="just"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у виду ограниче</a:t>
            </a:r>
            <a:r>
              <a:rPr lang="sr-Cyrl-R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сазнања о токсиколошким и екотоксиколошким ефектима микро и нанопластике (наноматеријала) по здравље људи и животну средину, потребне су додатне свеобухватне студије, а нарочито у области експерименталних токсикошких испитивања доза/ефекат микро и нанопластике која користи у  више временских тачака излагања, величине честица, различитог полимерног састава и испитивања у ћелијама различитих ткива је како би се јасније разумео утицај изложености микро и нанопластици по здравље људи.</a:t>
            </a:r>
          </a:p>
          <a:p>
            <a:pPr algn="just"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микропластика, синтетичка и целулозна микровлакна, опасне хемикалије, метали и микрозагађивачи доспу у воду и седимент и на крају улазе у морске ланце исхране. Стога је ургентно потребно на глобалном нивоу смањити изложеност водних ресурса пластичним материјалима што је један од кључних циљева будуће Конвенције о пластици.</a:t>
            </a:r>
          </a:p>
          <a:p>
            <a:pPr algn="just"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Постоје студије које указују да акумулација пластичних остатака у пољопривредним земљиштима негативно утиче на физичко-хемијска својства земљишта и може угрозити производњу хране на дужи период у будућности.</a:t>
            </a:r>
          </a:p>
          <a:p>
            <a:pPr algn="just"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Имајући у виду да се највећи део микропластике акумулира у отадном муљу из постојења за пречишћавање отпадних вода, постоји велика забринутост у вези наставка емисије микро и нанопластике из отадног муља који се користи на пољопривредном земљишту.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3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BFBED-9446-CD24-9502-0D475BA75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F257C0F9-B39A-9621-CEEA-6A3D2507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535" y="1897875"/>
            <a:ext cx="6815669" cy="4691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sr-Cyrl-CS" sz="1800" b="1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Latn-RS" sz="180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Београд, </a:t>
            </a:r>
            <a:r>
              <a:rPr lang="sr-Latn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sr-Cyrl-R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јануар 2025.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D36FD3-2BE7-7B39-CBB0-26F3F637C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35" y="797405"/>
            <a:ext cx="1428751" cy="627213"/>
          </a:xfrm>
          <a:prstGeom prst="rect">
            <a:avLst/>
          </a:prstGeom>
          <a:noFill/>
        </p:spPr>
      </p:pic>
      <p:pic>
        <p:nvPicPr>
          <p:cNvPr id="11" name="Picture 10" descr="A blue square with white text&#10;&#10;Description automatically generated">
            <a:extLst>
              <a:ext uri="{FF2B5EF4-FFF2-40B4-BE49-F238E27FC236}">
                <a16:creationId xmlns:a16="http://schemas.microsoft.com/office/drawing/2014/main" id="{CE6A1B31-4B58-8917-CED4-7E6C568A3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31" y="439727"/>
            <a:ext cx="880927" cy="1578846"/>
          </a:xfrm>
          <a:prstGeom prst="rect">
            <a:avLst/>
          </a:prstGeom>
          <a:noFill/>
        </p:spPr>
      </p:pic>
      <p:pic>
        <p:nvPicPr>
          <p:cNvPr id="12" name="Picture 11" descr="A logo with blue text&#10;&#10;Description automatically generated">
            <a:extLst>
              <a:ext uri="{FF2B5EF4-FFF2-40B4-BE49-F238E27FC236}">
                <a16:creationId xmlns:a16="http://schemas.microsoft.com/office/drawing/2014/main" id="{2F662D18-5A11-23AF-6E25-2980EA1A1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63" y="4965258"/>
            <a:ext cx="1453015" cy="145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F3D77D-063C-2FD6-BD46-21273A7F6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641" y="3457565"/>
            <a:ext cx="4825738" cy="27111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507E63-E1C6-2C9E-8271-F967E31F7AD3}"/>
              </a:ext>
            </a:extLst>
          </p:cNvPr>
          <p:cNvSpPr txBox="1"/>
          <p:nvPr/>
        </p:nvSpPr>
        <p:spPr>
          <a:xfrm>
            <a:off x="674742" y="1807554"/>
            <a:ext cx="14876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sr-Cyrl-RS" sz="11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МИНИСТАРСТВО ЗАШТИТЕ ЖИВОТНЕ СРЕДИНЕ</a:t>
            </a:r>
            <a:endParaRPr lang="sr-Latn-RS" sz="11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19" name="Picture 18" descr="A red and white coat of arms with a crown&#10;&#10;Description automatically generated">
            <a:extLst>
              <a:ext uri="{FF2B5EF4-FFF2-40B4-BE49-F238E27FC236}">
                <a16:creationId xmlns:a16="http://schemas.microsoft.com/office/drawing/2014/main" id="{D727B8E1-9171-1F2E-C1DE-EF87F9F1C6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6063" r="26312" b="3319"/>
          <a:stretch/>
        </p:blipFill>
        <p:spPr>
          <a:xfrm>
            <a:off x="924280" y="336539"/>
            <a:ext cx="988590" cy="14267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97CFF-5ADF-906F-36AC-2AE8DB9BC11D}"/>
              </a:ext>
            </a:extLst>
          </p:cNvPr>
          <p:cNvSpPr txBox="1"/>
          <p:nvPr/>
        </p:nvSpPr>
        <p:spPr>
          <a:xfrm>
            <a:off x="2129895" y="2413337"/>
            <a:ext cx="7932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0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9FA4C-FEE2-84A5-4728-79EB232EC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2BEB-B594-00C4-E125-934EE6A2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720" y="1311222"/>
            <a:ext cx="4389545" cy="1356360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</a:t>
            </a:r>
            <a:r>
              <a:rPr lang="sr-Cyrl-RS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микропластика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225E7CC-556D-29D3-C4E5-753A0657AF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6720" y="2500870"/>
          <a:ext cx="489188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F4E3F2-4DE0-093E-87D1-80A5007E73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43" t="307" r="892" b="31898"/>
          <a:stretch/>
        </p:blipFill>
        <p:spPr>
          <a:xfrm>
            <a:off x="533400" y="2444787"/>
            <a:ext cx="6029325" cy="19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FBE6-ADBC-2609-E125-24779C71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31BF7-4E6E-ABF6-B1E2-2A4CF5A8A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588" y="1357421"/>
            <a:ext cx="4922664" cy="4862423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Микрочестице синтетичких полимера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чврсти полимери који испуњавају следеће услове: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 садржане су у честицама и чине најмање 1% масеног удела ових честица или чине непрекидну површину премаза на честицама;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(б) најмање 1% масеног удела честица из тачке испуњава било који од следећих услова: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димензија честица није већа од 5mm;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дужина честица (влакна) није дужа од 15 mm, а однос дужинe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честица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пречника је већи од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4AD9E-8CE2-8627-CF72-66719169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36" y="1211117"/>
            <a:ext cx="4922664" cy="48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4EA5-4468-E66A-F643-CB6BBD23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0072"/>
            <a:ext cx="9875520" cy="1356360"/>
          </a:xfrm>
        </p:spPr>
        <p:txBody>
          <a:bodyPr/>
          <a:lstStyle/>
          <a:p>
            <a:pPr algn="ctr"/>
            <a:r>
              <a:rPr lang="uz-Cyrl-U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Наменски додата микропластика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2DE3-268A-A599-5BBB-25CF5E16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5" y="1638299"/>
            <a:ext cx="10603346" cy="4587009"/>
          </a:xfrm>
        </p:spPr>
        <p:txBody>
          <a:bodyPr>
            <a:normAutofit lnSpcReduction="10000"/>
          </a:bodyPr>
          <a:lstStyle/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„Наменски додата“ микропластика има различите техничке функције и користи се у различитим потрошачким, професионалним, пољопривредним и индустријским производима, укључујући: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козметичке производе (производи који се испирају и остају на телу);</a:t>
            </a:r>
          </a:p>
          <a:p>
            <a:pPr marL="285750" marR="285115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детергенти и производи за прање и чишћење (нпр. као инкапсулација мириса у  детергентима за прање веша и 	омекшивачима, као и у производима за чишћење и полирање);</a:t>
            </a: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пољопривреду и хортикултуру (у ђубривима и средствима за заштиту биља); 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боје, премази и мастила (за професионалну и опшу употребу);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хемикалије које се користе у сектору нафте и гаса;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грађевинарство;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медицинске производе;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медицинске апарате;</a:t>
            </a:r>
          </a:p>
          <a:p>
            <a:pPr marL="0" marR="285115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суплементе у исхрани и др.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7220-EDBC-08EF-7A3A-770B321D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228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коришћени полимери за производњу наменски додате микропластике у производима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7C173F3-95BD-6D7A-70BC-C5D24AACC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33419" y="0"/>
            <a:ext cx="1652541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D178719-2CCE-1468-33E4-3A6E1F67D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09141" y="1693487"/>
          <a:ext cx="6773715" cy="4747458"/>
        </p:xfrm>
        <a:graphic>
          <a:graphicData uri="http://schemas.openxmlformats.org/drawingml/2006/table">
            <a:tbl>
              <a:tblPr firstRow="1" firstCol="1" bandRow="1"/>
              <a:tblGrid>
                <a:gridCol w="3363132">
                  <a:extLst>
                    <a:ext uri="{9D8B030D-6E8A-4147-A177-3AD203B41FA5}">
                      <a16:colId xmlns:a16="http://schemas.microsoft.com/office/drawing/2014/main" val="2256642509"/>
                    </a:ext>
                  </a:extLst>
                </a:gridCol>
                <a:gridCol w="3410583">
                  <a:extLst>
                    <a:ext uri="{9D8B030D-6E8A-4147-A177-3AD203B41FA5}">
                      <a16:colId xmlns:a16="http://schemas.microsoft.com/office/drawing/2014/main" val="68684585"/>
                    </a:ext>
                  </a:extLst>
                </a:gridCol>
              </a:tblGrid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Врста полимера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Скраћенице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3149569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Полиетилен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712805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Полиметил метакрилат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PMA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339588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Политетрафлуороетилен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PTFE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152079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Полиамид 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 ((PA 6, PA 6.6, PA 6.12, PA 12)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152144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Полиуретан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PU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62675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Кополимер стирена/акрилата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247089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Меламинско-формалдехидна смола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MF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835910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Уреа-формалдехидна смола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UF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804525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Полипропилен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PP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532868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Полиакрилонитрил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PAN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670540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Експандирани полистирен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EPS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922972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Поли-ε-капролактон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PKL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194676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Полиетилен терефталат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PET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829169"/>
                  </a:ext>
                </a:extLst>
              </a:tr>
              <a:tr h="2606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Поликарбонат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800" b="1" kern="1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PC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01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81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D1EE-CEE1-B23C-C49E-BA6674FC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62" y="737558"/>
            <a:ext cx="9684242" cy="5410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Преглед функција и области примене микропластике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0D5D0F-5671-625B-7C05-CD32EDF24C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4800" y="962774"/>
          <a:ext cx="7503836" cy="52540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51918">
                  <a:extLst>
                    <a:ext uri="{9D8B030D-6E8A-4147-A177-3AD203B41FA5}">
                      <a16:colId xmlns:a16="http://schemas.microsoft.com/office/drawing/2014/main" val="3743056756"/>
                    </a:ext>
                  </a:extLst>
                </a:gridCol>
                <a:gridCol w="3751918">
                  <a:extLst>
                    <a:ext uri="{9D8B030D-6E8A-4147-A177-3AD203B41FA5}">
                      <a16:colId xmlns:a16="http://schemas.microsoft.com/office/drawing/2014/main" val="1020351371"/>
                    </a:ext>
                  </a:extLst>
                </a:gridCol>
              </a:tblGrid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Функционалност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Категорија производа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41882"/>
                  </a:ext>
                </a:extLst>
              </a:tr>
              <a:tr h="537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C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Абразивн</a:t>
                      </a: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 </a:t>
                      </a:r>
                      <a:r>
                        <a:rPr lang="sr-Latn-C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/пилинг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Козметика, детергенти, индустријски абразиви за пескарење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951825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Емулговање / суспендовање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Козметика, детергенти, боје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30175"/>
                  </a:ext>
                </a:extLst>
              </a:tr>
              <a:tr h="814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Контролисање ослобађање састојака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Фармацеутски производи (нанокапсуле), козметика, ђубрива, средства за заштиту биља, детергенти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28427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Формирање филма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Козметика, средства за полирање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92090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Повећање хемијске и механичке отпорности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Премази, боје, детергенти 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18480"/>
                  </a:ext>
                </a:extLst>
              </a:tr>
              <a:tr h="5370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Апсорпција </a:t>
                      </a:r>
                      <a:endParaRPr lang="en-US" sz="1400" b="0" kern="10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Пелене, апсорбери воде у пољопривреди и хортикултури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21525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Повећање густине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Боје, козметика, детергенти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025935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Постизање естетског ефекта 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523858"/>
                  </a:ext>
                </a:extLst>
              </a:tr>
              <a:tr h="3116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Постизање опалесцентног ефекта </a:t>
                      </a:r>
                      <a:endParaRPr lang="en-US" sz="1400" b="0" kern="10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23524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Дисперговање</a:t>
                      </a:r>
                      <a:endParaRPr lang="en-US" sz="1400" b="0" kern="10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Боје, премази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28708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Постизање антистаичког ефекта </a:t>
                      </a:r>
                      <a:endParaRPr lang="en-US" sz="1400" b="0" kern="10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 / нега косе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95363"/>
                  </a:ext>
                </a:extLst>
              </a:tr>
              <a:tr h="644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Инкапсулирање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Фармацеутски производи (нанокапсуле), козметика, ђубрива, средства за заштиту биља, детергенти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3858"/>
                  </a:ext>
                </a:extLst>
              </a:tr>
              <a:tr h="259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Кондиционирање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0" kern="100" dirty="0">
                          <a:ln cmpd="dbl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Козметика / нега косе, тела</a:t>
                      </a:r>
                      <a:endParaRPr lang="en-US" sz="1400" b="0" kern="100" dirty="0">
                        <a:ln cmpd="dbl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65245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5DCD547-5A58-2066-9604-44F9CC9F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62" y="1233283"/>
            <a:ext cx="340753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Употреба микропластике у производима утиче н</a:t>
            </a:r>
            <a:r>
              <a:rPr lang="en-US" alt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a: 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емулзификацију, вискозитет, везивање, формирање филма </a:t>
            </a:r>
            <a:r>
              <a:rPr kumimoji="0" lang="sr-Cyrl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 др</a:t>
            </a:r>
            <a:r>
              <a:rPr kumimoji="0" lang="sr-Latn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kumimoji="0" lang="sr-Cyrl-RS" altLang="en-US" sz="1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altLang="en-US" sz="1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Разноврсне функције су повезане са </a:t>
            </a:r>
            <a:r>
              <a:rPr kumimoji="0" lang="sr-Latn-RS" altLang="en-US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обликом честица и величином. </a:t>
            </a:r>
            <a:endParaRPr kumimoji="0" lang="sr-Cyrl-RS" altLang="en-US" sz="16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altLang="en-US" sz="16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Веома је значајна функција наменски додате микропластике нарочито код идентификације безбеднијих алтернатива.</a:t>
            </a:r>
            <a:endParaRPr kumimoji="0" lang="en-US" altLang="en-US" sz="1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altLang="en-US" sz="1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altLang="en-US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Преглед функција и категорија производа који садрже наменски додату микропластку</a:t>
            </a:r>
            <a:r>
              <a:rPr lang="en-US" alt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sr-Cyrl-RS" altLang="en-US" sz="16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r-Cyrl-RS" altLang="en-US" sz="12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503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B05389-4C7D-2E7A-FB04-651B860EFB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927" y="243844"/>
          <a:ext cx="11556422" cy="63950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3150097899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3853315198"/>
                    </a:ext>
                  </a:extLst>
                </a:gridCol>
                <a:gridCol w="2447636">
                  <a:extLst>
                    <a:ext uri="{9D8B030D-6E8A-4147-A177-3AD203B41FA5}">
                      <a16:colId xmlns:a16="http://schemas.microsoft.com/office/drawing/2014/main" val="538889435"/>
                    </a:ext>
                  </a:extLst>
                </a:gridCol>
                <a:gridCol w="2355273">
                  <a:extLst>
                    <a:ext uri="{9D8B030D-6E8A-4147-A177-3AD203B41FA5}">
                      <a16:colId xmlns:a16="http://schemas.microsoft.com/office/drawing/2014/main" val="429201331"/>
                    </a:ext>
                  </a:extLst>
                </a:gridCol>
                <a:gridCol w="2040548">
                  <a:extLst>
                    <a:ext uri="{9D8B030D-6E8A-4147-A177-3AD203B41FA5}">
                      <a16:colId xmlns:a16="http://schemas.microsoft.com/office/drawing/2014/main" val="1991530882"/>
                    </a:ext>
                  </a:extLst>
                </a:gridCol>
                <a:gridCol w="2191437">
                  <a:extLst>
                    <a:ext uri="{9D8B030D-6E8A-4147-A177-3AD203B41FA5}">
                      <a16:colId xmlns:a16="http://schemas.microsoft.com/office/drawing/2014/main" val="3743264451"/>
                    </a:ext>
                  </a:extLst>
                </a:gridCol>
              </a:tblGrid>
              <a:tr h="82444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Категорија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Потврђене величине микропластике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77305"/>
                  </a:ext>
                </a:extLst>
              </a:tr>
              <a:tr h="55706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Козметички производи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која се испирају са тела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Пилинг (тело, лице, руке)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уклањање шминке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Паста за зубе, гелови за избељивање зуба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Дезодоранси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тело, за уклањање длака (восак траке)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бријање (креме, пене, лосиони)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прање и чишћење косе (лосиони, шампони)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бојење косе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Производе за негу и улепшавање ноктију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Полиетилен  Полиакриламид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Поливинилпиролидон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ПММА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Полиуретан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Полиакрилна киселина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Полиамид (најлон-6,11)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Полипропилен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 (3 хидроксибутират)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(&lt; 1 mm) пилинг, формирање филма, контола вискозитета, пудери,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антистатички ефекат,  постизање опалесцентног ефекта,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(10-1000 nm)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постизање естетског ефекта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Полиетилен (&lt;315µm до &lt; 1 mm)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Полиуретан 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(200- 1250 µи)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sr-Cyrl-R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ајлон 11 (Полиамид-11)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µm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Полилактична киселина &lt;315 µm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4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6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39DC2-808C-6903-F98E-33C25F8024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4" y="257811"/>
          <a:ext cx="11706225" cy="6519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2819">
                  <a:extLst>
                    <a:ext uri="{9D8B030D-6E8A-4147-A177-3AD203B41FA5}">
                      <a16:colId xmlns:a16="http://schemas.microsoft.com/office/drawing/2014/main" val="1415595721"/>
                    </a:ext>
                  </a:extLst>
                </a:gridCol>
                <a:gridCol w="1445214">
                  <a:extLst>
                    <a:ext uri="{9D8B030D-6E8A-4147-A177-3AD203B41FA5}">
                      <a16:colId xmlns:a16="http://schemas.microsoft.com/office/drawing/2014/main" val="3442172231"/>
                    </a:ext>
                  </a:extLst>
                </a:gridCol>
                <a:gridCol w="3111460">
                  <a:extLst>
                    <a:ext uri="{9D8B030D-6E8A-4147-A177-3AD203B41FA5}">
                      <a16:colId xmlns:a16="http://schemas.microsoft.com/office/drawing/2014/main" val="955466121"/>
                    </a:ext>
                  </a:extLst>
                </a:gridCol>
                <a:gridCol w="2956342">
                  <a:extLst>
                    <a:ext uri="{9D8B030D-6E8A-4147-A177-3AD203B41FA5}">
                      <a16:colId xmlns:a16="http://schemas.microsoft.com/office/drawing/2014/main" val="989112934"/>
                    </a:ext>
                  </a:extLst>
                </a:gridCol>
                <a:gridCol w="2532110">
                  <a:extLst>
                    <a:ext uri="{9D8B030D-6E8A-4147-A177-3AD203B41FA5}">
                      <a16:colId xmlns:a16="http://schemas.microsoft.com/office/drawing/2014/main" val="28332530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68403127"/>
                    </a:ext>
                  </a:extLst>
                </a:gridCol>
              </a:tblGrid>
              <a:tr h="69001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Категорија 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Поткатегорија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Примери производа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Полимери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4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Функције, величина и опсег</a:t>
                      </a:r>
                      <a:endParaRPr lang="en-US" sz="1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8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88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188930"/>
                  </a:ext>
                </a:extLst>
              </a:tr>
              <a:tr h="5683879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Козметички производи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која остају на телу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Креме, емулзије, лосиони, гелови и уља за кожу,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Маске за лице,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Декоративни (енг. “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up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") пудери, пудери за после купања, хигијенски пудери,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Тоалетни сапуни, дезодорантни сапуни,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Дезодоранси и антиперспиранси,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учвршћивање косе,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обликовање косе (коврџање, исправљање и фиксирање),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кондиционирање Регенератори (лосиони, креме, уља),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Производе за шминкање; Производи за примену на уснама; </a:t>
                      </a: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негу и улепшавање ноктију,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заштиту од сунчевог зрачења,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избељивање коже;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Производи за тамњење коже без излагања сунцу.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Стирен/акрилат, кополимер, епоксидна смола</a:t>
                      </a: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DGEPBA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полиетилен,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полиакриламид,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поливинилпиролидон,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PMMA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полиуретан 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Политетрафлуороетилен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PTFE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полиакрилна киселина,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полилактична киселина (</a:t>
                      </a: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акрилатес укрштени полимер,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полиакрилонитрил,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поликапролактон,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поливинилбутирал,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 (3-хидроксибутират),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полиетилен терефталат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формирање филма,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(10-1000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постизање естетског ефекта, постизање антистатичког ефеката,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постизање опалесцентног ефекта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uz-Cyrl-UZ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суспендовање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нпр. 2-7 µ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честице изнад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 (PAH-</a:t>
                      </a:r>
                      <a:r>
                        <a:rPr lang="sr-Cyrl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ови</a:t>
                      </a: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стабилизатори,нпр. епоксидна смола пресвучен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uz-Cyrl-UZ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алуминијумским прахом </a:t>
                      </a:r>
                      <a:r>
                        <a:rPr lang="sr-Latn-RS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uz-Cyrl-UZ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4D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46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902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2672</Words>
  <Application>Microsoft Office PowerPoint</Application>
  <PresentationFormat>Widescreen</PresentationFormat>
  <Paragraphs>406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Times New Roman</vt:lpstr>
      <vt:lpstr>Calibri</vt:lpstr>
      <vt:lpstr>Corbel</vt:lpstr>
      <vt:lpstr>Arial</vt:lpstr>
      <vt:lpstr>Basis</vt:lpstr>
      <vt:lpstr>СТУДИЈА О МИКРОПЛАСТИЦИ И НАНО МАТЕРИЈАЛИМА У ИДЕНТИФИКОВАНИМ ПРОИЗВОДИМА</vt:lpstr>
      <vt:lpstr>Циљ студије</vt:lpstr>
      <vt:lpstr>Термин микропластика</vt:lpstr>
      <vt:lpstr>PowerPoint Presentation</vt:lpstr>
      <vt:lpstr>Наменски додата микропластика</vt:lpstr>
      <vt:lpstr>Најчешће коришћени полимери за производњу наменски додате микропластике у производима </vt:lpstr>
      <vt:lpstr>Преглед функција и области примене микропластике </vt:lpstr>
      <vt:lpstr>PowerPoint Presentation</vt:lpstr>
      <vt:lpstr>PowerPoint Presentation</vt:lpstr>
      <vt:lpstr>PowerPoint Presentation</vt:lpstr>
      <vt:lpstr>Преглед детергената и средстава за прање и чишћење који садрже наменски додату микропластку </vt:lpstr>
      <vt:lpstr>Преглед производа у пољопривреди који садрже  наменски додату микропластку  </vt:lpstr>
      <vt:lpstr>Преглед производа у медицини и фармацији који садрже наменски додату микропластку </vt:lpstr>
      <vt:lpstr>Процена ризика</vt:lpstr>
      <vt:lpstr>Процена ризика – опасност</vt:lpstr>
      <vt:lpstr>PowerPoint Presentation</vt:lpstr>
      <vt:lpstr>Процена ризика - изложеност</vt:lpstr>
      <vt:lpstr>PowerPoint Presentation</vt:lpstr>
      <vt:lpstr>Ефекти по здравље људи </vt:lpstr>
      <vt:lpstr>Наноматеријали</vt:lpstr>
      <vt:lpstr>Главне разлике између наноматеријала и конвенционалних материјала</vt:lpstr>
      <vt:lpstr>Наноматеријали</vt:lpstr>
      <vt:lpstr>Наноматеријали</vt:lpstr>
      <vt:lpstr> Примене и предности </vt:lpstr>
      <vt:lpstr>Биомедицинске примене наноматеријала</vt:lpstr>
      <vt:lpstr>Процена ризика наноматеријала </vt:lpstr>
      <vt:lpstr>Путеви излагања и штетни ефекти нанопластике на људе</vt:lpstr>
      <vt:lpstr>Закључак</vt:lpstr>
      <vt:lpstr>  Београд, 30. јануар 2025.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</dc:creator>
  <cp:lastModifiedBy>Sonja Roglić</cp:lastModifiedBy>
  <cp:revision>92</cp:revision>
  <dcterms:created xsi:type="dcterms:W3CDTF">2023-06-19T13:31:49Z</dcterms:created>
  <dcterms:modified xsi:type="dcterms:W3CDTF">2025-01-29T13:57:47Z</dcterms:modified>
</cp:coreProperties>
</file>